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8" r:id="rId2"/>
    <p:sldId id="261" r:id="rId3"/>
    <p:sldId id="257" r:id="rId4"/>
    <p:sldId id="258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47FD0-4AF9-4683-BE49-B1FD56794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C797F-FCE2-4795-A588-BCB4D85EC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2BC5-E2E3-4C45-9571-C2CCFA0F6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12488-FFC5-459D-8759-01EBE94D6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A3B3D-CC17-436F-9254-C3649B7F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1A479-F63E-4337-8E13-E0BD4B5DD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E2828-CE7E-44F7-BC97-6E745E0B1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F144A-9A29-47FC-8C3E-12369EA5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305B9-FE6C-455D-9A58-10C9D1E74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1A67F-146C-4373-BD98-F9B047630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E8B60-4603-46C4-966A-5F1C70AE6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91AC3-F265-4BEC-9EF2-A26B84BD5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D2104-5278-4D9C-9356-BB60E857C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3D16-47C4-42FB-BDD2-AC0C7D2BC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FEC88D5-C787-4FF3-B4FD-F75C9164E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972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pic>
        <p:nvPicPr>
          <p:cNvPr id="3076" name="Picture 4" descr="Graph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563" y="1295400"/>
            <a:ext cx="71723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426906" y="1904207"/>
            <a:ext cx="6705600" cy="823912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FF00FF"/>
                </a:solidFill>
                <a:latin typeface="Arial" charset="0"/>
              </a:rPr>
              <a:t>LUYỆN TỪ VÀ CÂU  5</a:t>
            </a:r>
          </a:p>
        </p:txBody>
      </p:sp>
      <p:grpSp>
        <p:nvGrpSpPr>
          <p:cNvPr id="3078" name="Group 10"/>
          <p:cNvGrpSpPr>
            <a:grpSpLocks/>
          </p:cNvGrpSpPr>
          <p:nvPr/>
        </p:nvGrpSpPr>
        <p:grpSpPr bwMode="auto">
          <a:xfrm>
            <a:off x="76200" y="0"/>
            <a:ext cx="8991600" cy="6705600"/>
            <a:chOff x="48" y="0"/>
            <a:chExt cx="5664" cy="4224"/>
          </a:xfrm>
        </p:grpSpPr>
        <p:sp>
          <p:nvSpPr>
            <p:cNvPr id="3080" name="Line 11"/>
            <p:cNvSpPr>
              <a:spLocks noChangeShapeType="1"/>
            </p:cNvSpPr>
            <p:nvPr/>
          </p:nvSpPr>
          <p:spPr bwMode="auto">
            <a:xfrm>
              <a:off x="288" y="1104"/>
              <a:ext cx="0" cy="2880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12"/>
            <p:cNvSpPr>
              <a:spLocks noChangeShapeType="1"/>
            </p:cNvSpPr>
            <p:nvPr/>
          </p:nvSpPr>
          <p:spPr bwMode="auto">
            <a:xfrm>
              <a:off x="5472" y="288"/>
              <a:ext cx="0" cy="2928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3"/>
            <p:cNvSpPr>
              <a:spLocks noChangeShapeType="1"/>
            </p:cNvSpPr>
            <p:nvPr/>
          </p:nvSpPr>
          <p:spPr bwMode="auto">
            <a:xfrm>
              <a:off x="192" y="432"/>
              <a:ext cx="0" cy="288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14"/>
            <p:cNvSpPr>
              <a:spLocks noChangeShapeType="1"/>
            </p:cNvSpPr>
            <p:nvPr/>
          </p:nvSpPr>
          <p:spPr bwMode="auto">
            <a:xfrm>
              <a:off x="5568" y="1008"/>
              <a:ext cx="0" cy="2928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4" name="Group 15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3085" name="Picture 16" descr="BAR0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6" name="Picture 17" descr="BAR0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546" name="AutoShape 18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9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22547" name="AutoShape 19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22548" name="AutoShape 20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22549" name="AutoShape 21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</p:grpSp>
      </p:grp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685800" y="4038600"/>
            <a:ext cx="8153400" cy="1784350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 b="1" dirty="0">
                <a:solidFill>
                  <a:srgbClr val="0000FF"/>
                </a:solidFill>
                <a:latin typeface="Arial" charset="0"/>
              </a:rPr>
              <a:t>ÔN TẬP VỀ DẤU CÂU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400" b="1" dirty="0">
                <a:solidFill>
                  <a:srgbClr val="0000FF"/>
                </a:solidFill>
                <a:latin typeface="Arial" charset="0"/>
              </a:rPr>
              <a:t>(DẤU HAI CHẤM)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83820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Arial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1.Trong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mỗi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trường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dưới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đây,dấu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hai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chấm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được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dùng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làm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gì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a,Một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chú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công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an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vỗ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vai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em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: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Cháu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quả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là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chàng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gác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rừng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dũng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cảm</a:t>
            </a:r>
            <a:r>
              <a:rPr lang="en-US" sz="2800" dirty="0" smtClean="0">
                <a:latin typeface="Arial"/>
              </a:rPr>
              <a:t>!</a:t>
            </a:r>
          </a:p>
          <a:p>
            <a:pPr algn="r" eaLnBrk="1" hangingPunct="1">
              <a:buFontTx/>
              <a:buNone/>
              <a:defRPr/>
            </a:pPr>
            <a:r>
              <a:rPr lang="en-US" sz="2000" dirty="0" err="1" smtClean="0">
                <a:solidFill>
                  <a:schemeClr val="hlink"/>
                </a:solidFill>
                <a:latin typeface="Arial"/>
              </a:rPr>
              <a:t>Nguyễn</a:t>
            </a:r>
            <a:r>
              <a:rPr lang="en-US" sz="2000" dirty="0" smtClean="0">
                <a:solidFill>
                  <a:schemeClr val="hlink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chemeClr val="hlink"/>
                </a:solidFill>
                <a:latin typeface="Arial"/>
              </a:rPr>
              <a:t>Thị</a:t>
            </a:r>
            <a:r>
              <a:rPr lang="en-US" sz="2000" dirty="0" smtClean="0">
                <a:solidFill>
                  <a:schemeClr val="hlink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chemeClr val="hlink"/>
                </a:solidFill>
                <a:latin typeface="Arial"/>
              </a:rPr>
              <a:t>Cẩm</a:t>
            </a:r>
            <a:r>
              <a:rPr lang="en-US" sz="2000" dirty="0" smtClean="0">
                <a:solidFill>
                  <a:schemeClr val="hlink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chemeClr val="hlink"/>
                </a:solidFill>
                <a:latin typeface="Arial"/>
              </a:rPr>
              <a:t>Châu</a:t>
            </a:r>
            <a:endParaRPr lang="en-US" sz="2000" dirty="0" smtClean="0">
              <a:solidFill>
                <a:schemeClr val="hlink"/>
              </a:solidFill>
              <a:latin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b,Cảnh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vật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xung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quanh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tôi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đang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có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sự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thay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đổi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lớn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: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hôm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nay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tôi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đi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học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.</a:t>
            </a:r>
          </a:p>
          <a:p>
            <a:pPr algn="r" eaLnBrk="1" hangingPunct="1">
              <a:buFontTx/>
              <a:buNone/>
              <a:defRPr/>
            </a:pPr>
            <a:r>
              <a:rPr lang="en-US" sz="2000" dirty="0" err="1" smtClean="0">
                <a:solidFill>
                  <a:schemeClr val="hlink"/>
                </a:solidFill>
                <a:latin typeface="Arial"/>
              </a:rPr>
              <a:t>Thanh</a:t>
            </a:r>
            <a:r>
              <a:rPr lang="en-US" sz="2000" dirty="0" smtClean="0">
                <a:solidFill>
                  <a:schemeClr val="hlink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chemeClr val="hlink"/>
                </a:solidFill>
                <a:latin typeface="Arial"/>
              </a:rPr>
              <a:t>Tịnh</a:t>
            </a:r>
            <a:r>
              <a:rPr lang="en-US" sz="2000" dirty="0" smtClean="0">
                <a:solidFill>
                  <a:schemeClr val="hlink"/>
                </a:solidFill>
                <a:latin typeface="Arial"/>
              </a:rPr>
              <a:t> 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447800" y="19050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2743200"/>
          </a:xfrm>
          <a:prstGeom prst="horizontalScroll">
            <a:avLst>
              <a:gd name="adj" fmla="val 12500"/>
            </a:avLst>
          </a:prstGeom>
          <a:ln>
            <a:solidFill>
              <a:schemeClr val="hlink"/>
            </a:solidFill>
            <a:round/>
          </a:ln>
        </p:spPr>
        <p:txBody>
          <a:bodyPr/>
          <a:lstStyle/>
          <a:p>
            <a:pPr eaLnBrk="1" hangingPunct="1">
              <a:buClr>
                <a:schemeClr val="tx2"/>
              </a:buClr>
              <a:buSzTx/>
              <a:buFont typeface="Wingdings" pitchFamily="2" charset="2"/>
              <a:buChar char="ü"/>
              <a:defRPr/>
            </a:pP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Dấu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hai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chấm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báo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hiệu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bộ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phận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câu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đứng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sau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nó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là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lời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nói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của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một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nhân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vật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hoặc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là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lời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giải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thích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cho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bộ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phận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đứng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/>
              </a:rPr>
              <a:t>trước</a:t>
            </a:r>
            <a:r>
              <a:rPr lang="en-US" dirty="0" smtClean="0">
                <a:solidFill>
                  <a:schemeClr val="bg2"/>
                </a:solidFill>
                <a:effectLst/>
                <a:latin typeface="Arial"/>
              </a:rPr>
              <a:t>.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736725" y="4697413"/>
            <a:ext cx="6569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06413" y="3916363"/>
            <a:ext cx="8329612" cy="2085975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rgbClr val="FF6D6D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Khi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báo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hiệu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lời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nói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của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nhân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vật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,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dấu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hai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chấm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được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dùng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phối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hợp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với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dấu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ngoặc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kép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hay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dấu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gạch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đầu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dòng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3505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1.Trong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</a:rPr>
              <a:t>mỗi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</a:rPr>
              <a:t>trường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</a:rPr>
              <a:t>hợp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</a:rPr>
              <a:t>dưới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</a:rPr>
              <a:t>đây,dấu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</a:rPr>
              <a:t>chấm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</a:rPr>
              <a:t>được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</a:rPr>
              <a:t>dùng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</a:rPr>
              <a:t>làm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a,Một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chú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công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an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vỗ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vai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em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: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Cháu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quả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là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chàng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gác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rừng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dũng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cảm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!</a:t>
            </a: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 err="1" smtClean="0">
                <a:solidFill>
                  <a:srgbClr val="FFFF00"/>
                </a:solidFill>
                <a:latin typeface="Arial"/>
              </a:rPr>
              <a:t>Nguyễn</a:t>
            </a:r>
            <a:r>
              <a:rPr lang="en-US" sz="1800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"/>
              </a:rPr>
              <a:t>Thị</a:t>
            </a:r>
            <a:r>
              <a:rPr lang="en-US" sz="1800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"/>
              </a:rPr>
              <a:t>Cẩm</a:t>
            </a:r>
            <a:r>
              <a:rPr lang="en-US" sz="1800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"/>
              </a:rPr>
              <a:t>Châu</a:t>
            </a:r>
            <a:endParaRPr lang="en-US" sz="1800" dirty="0" smtClean="0">
              <a:solidFill>
                <a:srgbClr val="FFFF00"/>
              </a:solidFill>
              <a:latin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b,Cảnh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vật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xung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quanh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tôi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đang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có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sự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thay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đổi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lớn:hôm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nay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tôi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đi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học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.</a:t>
            </a: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 err="1" smtClean="0">
                <a:solidFill>
                  <a:srgbClr val="FFFF00"/>
                </a:solidFill>
                <a:latin typeface="Arial"/>
              </a:rPr>
              <a:t>Thanh</a:t>
            </a:r>
            <a:r>
              <a:rPr lang="en-US" sz="1800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"/>
              </a:rPr>
              <a:t>Tịnh</a:t>
            </a:r>
            <a:r>
              <a:rPr lang="en-US" sz="1800" dirty="0" smtClean="0">
                <a:solidFill>
                  <a:srgbClr val="FFFF00"/>
                </a:solidFill>
                <a:latin typeface="Arial"/>
              </a:rPr>
              <a:t> 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6096000" y="2106613"/>
            <a:ext cx="2514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>
            <a:off x="4267200" y="14478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343400" y="2286000"/>
            <a:ext cx="426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-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Dấu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hai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chấm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đặt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ở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cuối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câu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để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dẫn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lời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nói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trực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tiếp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của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nhân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vật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267200" y="3962400"/>
            <a:ext cx="487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  <a:latin typeface="Arial" charset="0"/>
              </a:rPr>
              <a:t>-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Dấu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hai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chấm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báo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hiệu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bộ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phận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câu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đứng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sau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nó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là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lời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giải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thích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cho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bộ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phận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đứng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trước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105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2.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Có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thể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đặt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dấu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hai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chấm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vào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chỗ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nào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trong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các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khổ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thơ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,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các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câu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văn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dưới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đây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a.Trận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đánh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đã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bắt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đầu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                  b.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Tôi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đã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ngửa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cổ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suốt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một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thời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mới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lớn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để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chờ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đơị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một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nàng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                    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Quân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ta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ào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lên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trước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                         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tiên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áo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xanh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bay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xuống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từ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trời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và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bao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giờ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cũng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hy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vọng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khi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tha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Một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tên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giặc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ngã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nhào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                       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thiết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cầu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xin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 “Bay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đi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,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diều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ơi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! bay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đi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!”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Chết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rồi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,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không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dậy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được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.                                                                       Theo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Tạ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Duy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Anh</a:t>
            </a:r>
            <a:endParaRPr lang="en-US" sz="1600" dirty="0" smtClean="0">
              <a:solidFill>
                <a:schemeClr val="bg2"/>
              </a:solidFill>
              <a:latin typeface="Arial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chemeClr val="bg2"/>
              </a:solidFill>
              <a:latin typeface="Arial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Chết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là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không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nhúc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nhích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bg2"/>
                </a:solidFill>
                <a:latin typeface="Arial"/>
              </a:rPr>
              <a:t>Sao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nó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cứ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lồm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cồm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?                       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c.Từ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đèo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ngang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nhìn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về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hướng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nam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,ta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bắt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gặp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một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phong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cảnh</a:t>
            </a:r>
            <a:endParaRPr lang="en-US" sz="1600" dirty="0" smtClean="0">
              <a:solidFill>
                <a:schemeClr val="bg2"/>
              </a:solidFill>
              <a:latin typeface="Arial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Tính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ăn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gian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chẳng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thích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                   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thiên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nhiên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kì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vĩ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phía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tây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là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dãy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Trường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Sơn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trùng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điệp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,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phía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  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Chơi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thật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thà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vui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hơn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                        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đông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là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biển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cả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bao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la , ở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giữa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là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một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vùng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đồng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bằng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biếc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                                                          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xanh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màu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lục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diệp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Thằng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giặc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cuống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cả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chân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                                                                                     </a:t>
            </a:r>
            <a:r>
              <a:rPr lang="en-US" sz="1600" dirty="0" smtClean="0">
                <a:solidFill>
                  <a:schemeClr val="hlink"/>
                </a:solidFill>
                <a:latin typeface="Arial"/>
              </a:rPr>
              <a:t>Theo </a:t>
            </a:r>
            <a:r>
              <a:rPr lang="en-US" sz="1600" dirty="0" err="1" smtClean="0">
                <a:solidFill>
                  <a:schemeClr val="hlink"/>
                </a:solidFill>
                <a:latin typeface="Arial"/>
              </a:rPr>
              <a:t>Văn</a:t>
            </a:r>
            <a:r>
              <a:rPr lang="en-US" sz="1600" dirty="0" smtClean="0">
                <a:solidFill>
                  <a:schemeClr val="hlink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hlink"/>
                </a:solidFill>
                <a:latin typeface="Arial"/>
              </a:rPr>
              <a:t>Nhĩ</a:t>
            </a:r>
            <a:r>
              <a:rPr lang="en-US" sz="1600" dirty="0" smtClean="0">
                <a:latin typeface="Arial"/>
              </a:rPr>
              <a:t>         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Nhăn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nhó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kêu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rối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rít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bg2"/>
                </a:solidFill>
                <a:latin typeface="Arial"/>
              </a:rPr>
              <a:t>-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Đồng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ý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là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tao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chết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Nhưng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đây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...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tổ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kiến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Arial"/>
              </a:rPr>
              <a:t>vàng</a:t>
            </a:r>
            <a:r>
              <a:rPr lang="en-US" sz="1600" dirty="0" smtClean="0">
                <a:solidFill>
                  <a:schemeClr val="bg2"/>
                </a:solidFill>
                <a:latin typeface="Arial"/>
              </a:rPr>
              <a:t> !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>
                <a:latin typeface="Arial"/>
              </a:rPr>
              <a:t>                        </a:t>
            </a:r>
            <a:r>
              <a:rPr lang="en-US" sz="1600" dirty="0" err="1" smtClean="0">
                <a:solidFill>
                  <a:schemeClr val="hlink"/>
                </a:solidFill>
                <a:latin typeface="Arial"/>
              </a:rPr>
              <a:t>Định</a:t>
            </a:r>
            <a:r>
              <a:rPr lang="en-US" sz="1600" dirty="0" smtClean="0">
                <a:solidFill>
                  <a:schemeClr val="hlink"/>
                </a:solidFill>
                <a:latin typeface="Arial"/>
              </a:rPr>
              <a:t> </a:t>
            </a:r>
            <a:r>
              <a:rPr lang="en-US" sz="1600" dirty="0" err="1" smtClean="0">
                <a:solidFill>
                  <a:schemeClr val="hlink"/>
                </a:solidFill>
                <a:latin typeface="Arial"/>
              </a:rPr>
              <a:t>Hải</a:t>
            </a:r>
            <a:endParaRPr lang="en-US" sz="1600" dirty="0" smtClean="0">
              <a:solidFill>
                <a:schemeClr val="hlink"/>
              </a:solidFill>
              <a:latin typeface="Arial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1600" dirty="0" smtClean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0" y="27432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29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22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bg2"/>
                </a:solidFill>
                <a:latin typeface="Arial"/>
              </a:rPr>
              <a:t>3.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Trong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mẩu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chuyện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vui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dưới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đây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,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người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bán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hàng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hiểu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lầm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của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khách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hàng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như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thế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nào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?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để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người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bán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hàng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khỏi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hiểu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lầm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,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ông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khách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cần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thêm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dấu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gì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vào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tin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nhắn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của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mình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,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dấu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đó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đặt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sau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chữ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nào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?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/>
              </a:rPr>
              <a:t>Chỉ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/>
              </a:rPr>
              <a:t>vì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/>
              </a:rPr>
              <a:t>quên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/>
              </a:rPr>
              <a:t>một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/>
              </a:rPr>
              <a:t>dấu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/>
              </a:rPr>
              <a:t>câu</a:t>
            </a:r>
            <a:endParaRPr lang="en-US" sz="2400" b="1" dirty="0" smtClean="0">
              <a:solidFill>
                <a:srgbClr val="FF0000"/>
              </a:solidFill>
              <a:latin typeface="Arial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Arial"/>
              </a:rPr>
              <a:t>      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Có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ông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khách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nọ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đến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cửa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hàng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đặt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vòng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hoa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viếng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bạn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.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ông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dặn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người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bán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hàng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ghi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lên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băng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tang : “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Kính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viếng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bác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X.”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Nhưng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về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đến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nhà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,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nghĩ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lại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thấy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lời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phúng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còn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đơn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giản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quá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,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ông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bèn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sai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con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chuyển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cho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người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bán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hàng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một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tin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nhắn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,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lời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lẽ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như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sau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: “ Xin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ông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làm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ơn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ghi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thêm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nếu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còn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chỗ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linh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hồn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bác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sẽ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được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lên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thiên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Arial"/>
              </a:rPr>
              <a:t>đàng</a:t>
            </a:r>
            <a:r>
              <a:rPr lang="en-US" sz="2400" dirty="0" smtClean="0">
                <a:solidFill>
                  <a:schemeClr val="bg2"/>
                </a:solidFill>
                <a:latin typeface="Arial"/>
              </a:rPr>
              <a:t> .”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Arial"/>
              </a:rPr>
              <a:t>                                                             </a:t>
            </a:r>
            <a:r>
              <a:rPr lang="en-US" sz="2400" dirty="0" smtClean="0">
                <a:solidFill>
                  <a:schemeClr val="hlink"/>
                </a:solidFill>
                <a:latin typeface="Arial"/>
              </a:rPr>
              <a:t>Theo </a:t>
            </a:r>
            <a:r>
              <a:rPr lang="en-US" sz="2400" dirty="0" err="1" smtClean="0">
                <a:solidFill>
                  <a:schemeClr val="hlink"/>
                </a:solidFill>
                <a:latin typeface="Arial"/>
              </a:rPr>
              <a:t>tạp</a:t>
            </a:r>
            <a:r>
              <a:rPr lang="en-US" sz="2400" dirty="0" smtClean="0">
                <a:solidFill>
                  <a:schemeClr val="hlink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Arial"/>
              </a:rPr>
              <a:t>chí</a:t>
            </a:r>
            <a:r>
              <a:rPr lang="en-US" sz="2400" dirty="0" smtClean="0">
                <a:solidFill>
                  <a:schemeClr val="hlink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Arial"/>
              </a:rPr>
              <a:t>Ngôn</a:t>
            </a:r>
            <a:r>
              <a:rPr lang="en-US" sz="2400" dirty="0" smtClean="0">
                <a:solidFill>
                  <a:schemeClr val="hlink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Arial"/>
              </a:rPr>
              <a:t>Ngữ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91440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Phiếu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học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tập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Thảo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luận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nhóm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: Theo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nội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dung </a:t>
            </a:r>
            <a:r>
              <a:rPr lang="en-US" sz="2800" dirty="0" err="1" smtClean="0">
                <a:solidFill>
                  <a:schemeClr val="bg2"/>
                </a:solidFill>
                <a:latin typeface="Arial"/>
              </a:rPr>
              <a:t>sau</a:t>
            </a:r>
            <a:r>
              <a:rPr lang="en-US" sz="2800" dirty="0" smtClean="0">
                <a:solidFill>
                  <a:schemeClr val="bg2"/>
                </a:solidFill>
                <a:latin typeface="Arial"/>
              </a:rPr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bg2"/>
              </a:solidFill>
              <a:latin typeface="Arial"/>
            </a:endParaRPr>
          </a:p>
        </p:txBody>
      </p:sp>
      <p:graphicFrame>
        <p:nvGraphicFramePr>
          <p:cNvPr id="14365" name="Group 2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2002176"/>
              </p:ext>
            </p:extLst>
          </p:nvPr>
        </p:nvGraphicFramePr>
        <p:xfrm>
          <a:off x="0" y="1981200"/>
          <a:ext cx="9144000" cy="4038600"/>
        </p:xfrm>
        <a:graphic>
          <a:graphicData uri="http://schemas.openxmlformats.org/drawingml/2006/table">
            <a:tbl>
              <a:tblPr/>
              <a:tblGrid>
                <a:gridCol w="550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1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Tin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nhắn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của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ông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khách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ý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nói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gì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Người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bán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hàng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hiểu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lầm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ý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của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khách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hàng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như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thế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nào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Để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người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bán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hàng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khỏi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hiểu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lầm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ông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khách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cần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thêm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dấu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gì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vào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tin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nhắn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dấu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đó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đặt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chữ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nào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31" name="Group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295681"/>
              </p:ext>
            </p:extLst>
          </p:nvPr>
        </p:nvGraphicFramePr>
        <p:xfrm>
          <a:off x="0" y="990600"/>
          <a:ext cx="9144000" cy="5181600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Tin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nhắn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của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khách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Người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bán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hàng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hiểu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lầm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ý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khách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ghi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trên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dải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băng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tang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Để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người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bán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hàng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khỏi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hiểu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lầm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khách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cần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thêm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dấu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gì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vào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tin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nhắn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dấu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đó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đặt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chữ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nào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Xin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làm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ơn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ghi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thêm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nếu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còn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chỗ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linh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hồn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bác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sẽ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được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thiên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đàng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hiểu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nếu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còn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chỗ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viết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trên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băng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tang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Kính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viếng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bác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X.nếu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còn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chỗ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linh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hồn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bác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sẽ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được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thiên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đàng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hiểu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nếu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còn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chỗ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trên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thiên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đàng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-Xin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làm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ơn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ghi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thêm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nếu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còn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chỗ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: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linh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hồn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bác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sẽ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được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thiên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đàng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2743200"/>
          </a:xfrm>
          <a:prstGeom prst="horizontalScroll">
            <a:avLst>
              <a:gd name="adj" fmla="val 12500"/>
            </a:avLst>
          </a:prstGeom>
          <a:noFill/>
          <a:ln>
            <a:solidFill>
              <a:schemeClr val="hlink"/>
            </a:solidFill>
            <a:round/>
          </a:ln>
        </p:spPr>
        <p:txBody>
          <a:bodyPr/>
          <a:lstStyle/>
          <a:p>
            <a:pPr eaLnBrk="1" hangingPunct="1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      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Dấu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hai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chấm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báo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hiệu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bộ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phận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câu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đứng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sau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nó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là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lời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nói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của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một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nhân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vật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hoặc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là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lời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giải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thích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cho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bộ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phận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đứng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/>
                <a:latin typeface="Arial" charset="0"/>
              </a:rPr>
              <a:t>trước</a:t>
            </a:r>
            <a:r>
              <a:rPr lang="en-US" dirty="0" smtClean="0">
                <a:solidFill>
                  <a:schemeClr val="bg2"/>
                </a:solidFill>
                <a:effectLst/>
                <a:latin typeface="Arial" charset="0"/>
              </a:rPr>
              <a:t>.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736725" y="4697413"/>
            <a:ext cx="65690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96888" y="3886200"/>
            <a:ext cx="8345487" cy="2085975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rgbClr val="FF6D6D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3200" dirty="0">
                <a:latin typeface="Arial" charset="0"/>
              </a:rPr>
              <a:t>      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Khi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báo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hiệu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lời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nói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của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nhân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vật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,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dấu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hai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chấm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được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dùng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phối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hợp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với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dấu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ngoặc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kép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hay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dấu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gạch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đầu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charset="0"/>
              </a:rPr>
              <a:t>dòng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5" grpId="0" animBg="1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197</TotalTime>
  <Words>794</Words>
  <Application>Microsoft Office PowerPoint</Application>
  <PresentationFormat>Trình chiếu Trên màn hình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9</vt:i4>
      </vt:variant>
    </vt:vector>
  </HeadingPairs>
  <TitlesOfParts>
    <vt:vector size="13" baseType="lpstr">
      <vt:lpstr>Arial</vt:lpstr>
      <vt:lpstr>Garamond</vt:lpstr>
      <vt:lpstr>Wingdings</vt:lpstr>
      <vt:lpstr>Stream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năm ngày 22 Tháng 04 năm 2010 Luyện từ và câu:</dc:title>
  <dc:creator>User</dc:creator>
  <cp:lastModifiedBy>vta</cp:lastModifiedBy>
  <cp:revision>11</cp:revision>
  <dcterms:created xsi:type="dcterms:W3CDTF">2009-11-19T13:39:00Z</dcterms:created>
  <dcterms:modified xsi:type="dcterms:W3CDTF">2021-04-25T15:25:14Z</dcterms:modified>
</cp:coreProperties>
</file>